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18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ags/tag1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23" r:id="rId4"/>
    <p:sldMasterId id="2147483735" r:id="rId5"/>
    <p:sldMasterId id="2147483747" r:id="rId6"/>
    <p:sldMasterId id="2147483759" r:id="rId7"/>
    <p:sldMasterId id="2147483771" r:id="rId8"/>
    <p:sldMasterId id="2147483783" r:id="rId9"/>
    <p:sldMasterId id="2147483795" r:id="rId10"/>
    <p:sldMasterId id="2147483807" r:id="rId11"/>
    <p:sldMasterId id="2147483831" r:id="rId12"/>
    <p:sldMasterId id="2147483843" r:id="rId13"/>
    <p:sldMasterId id="2147484022" r:id="rId14"/>
  </p:sldMasterIdLst>
  <p:sldIdLst>
    <p:sldId id="275" r:id="rId15"/>
    <p:sldId id="274" r:id="rId16"/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6" r:id="rId29"/>
    <p:sldId id="277" r:id="rId30"/>
    <p:sldId id="279" r:id="rId31"/>
    <p:sldId id="270" r:id="rId32"/>
    <p:sldId id="27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9FC3-C197-48B7-BA79-18BA93120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F877-80B0-4C64-AD51-7DB268EF3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4D27-13EA-41EF-B9C6-26F501DA8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BA97-FC28-4B5D-BBCA-4207E0B8D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B600-8FAE-432B-8878-5EEBFA571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7E92-D13B-4146-9982-2EF1FFB59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3F39-1DEF-4FDC-9686-0919C3957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ABF7-7E12-465D-8E33-5516581CD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C52B-FD2F-495B-AD31-0347E2A87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D618-6010-4FB8-A4B1-CBA660B5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0AD4-8117-44B3-95F2-5BD7752BE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CCAE-D808-4214-8920-FE3FB042D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FB8C-3306-40AD-9B27-ABDFCA6A4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3CA3-FEBD-40A9-A707-7317D76B9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423A-DAD9-4535-AAD0-BA9A50FFA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0F42-E49F-4FEE-824C-BB2185D46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BF37-4BB5-4BA7-9048-45CD1B550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3D14-DECD-4CAF-89E4-B70D5BA94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84A1-014E-460C-8C40-A0D34E9A4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4A19-6B4E-4EC8-80BF-430F2C1B8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E161-1295-4A16-B591-B4B984548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A60F-EDEC-4766-8FDB-18E6848EA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7B00-1AC2-415A-ADC0-830CE3AF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9CD9-3569-4E43-AE7F-ECB6FC6B9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8E49-9C61-449C-861A-1BAFE357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4F26-DA3A-4721-B715-37402441F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41D1-BF83-4258-B470-21B85508A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67D4-D8C4-4643-BAEA-07F32839B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CC4F-8DEE-42CC-9362-56EB7599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6432-68D8-42F6-A14A-903DDC22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637C-6B4B-479E-9E1B-6E37ADDFE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421D-66A0-4B93-AB3C-385B198A4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CBD8-91EA-4D79-96F8-A3E95458C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DF2E-C116-49FE-8FAE-528FBE046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9C96-48F1-4D21-A8F0-DE9913EB3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9CFC-B16D-4383-B011-39B58F9F3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93AC-43B1-43F8-BF92-6FF93E17D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3FE0-5A4E-49C8-AB51-97C0F8858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4B5E-EFF4-4613-ABD3-D18C614CD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041-EE97-4AE6-BF3D-03475EC2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972A-B1DE-494B-B051-DC23C6265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949D-8A66-4EB0-8EEC-3F7B24729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4102-C312-41E8-B80A-E0FA2E32A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A99C-6169-44EB-876B-736733346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9369-276A-4DC3-B09D-EC0AE7A7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886D-BEBD-4929-BB04-E99B6B7AC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51FA-A48E-4210-A597-6B316C9D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D483-7426-48AE-8ED2-5B85A7C74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5ED9-1742-4CF9-9130-0EA01B18B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A08A-DB20-4CDB-B7A8-EA1AC21AE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89D6B-CD73-4E83-92C6-6FF9E06A9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3C11-6EF2-4B82-A781-E64EDCAC8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7056-D587-4A1A-90BC-63AB8CB99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B110-379B-4742-AEC9-699D59612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0901-2803-4ABA-98E3-8C2DC548B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2C98-D8A7-4988-9F44-3DD2CA719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818F-17F9-48EF-9871-46196620D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F0CA-AD0C-43D8-805B-5FD49C2C6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4C93-CC3A-4FEC-9C17-E7ACD86C2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B31B-281A-4BEB-A6F1-E309CD84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375F-4280-4501-852E-BBB085EB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6A3E-7E65-460D-BF5E-E8D6CDCE6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159D-1E52-41F0-B3B0-26C20FBD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8D3A-3265-4665-AB24-4F7013A67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AB0-928A-469A-879B-8F44EC607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4564-5003-4B3B-B7C3-9EB948AB3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7F08-9509-4F89-9F01-C3C1C34D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E2A3-3162-4C55-A0E2-0131F345F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A2B0-FA45-403F-8B1E-1C1986D79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0451-7C60-4391-9751-48C76D00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D644-A2BF-4F84-8161-82118A1DF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B35D-C236-49B1-914A-ABB895E3F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69F0-D6F9-49F8-95A1-AD25F88D7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0C3A-BCC7-46EE-AB2D-60A58A16F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F011-99AC-4D39-B33E-FB0CAA8F8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8826-9936-472F-B570-2C79005E1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818-9436-4FD5-831A-FC3FCDA88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A590-52B7-475B-9CFC-04E66002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D12E-EAF3-47F9-81DE-4A65014C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63F6-3DAA-42D7-A5EA-6FF829A80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6CDF-7E56-4085-A212-5531B6C3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991E-94C2-42B1-9E62-6E12C47EA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AC69-2CF6-44AD-8B1C-51F9D9556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253D-7A10-4107-82ED-8BF2EB691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F252-70D5-46B1-A278-BFB47DE94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0AB0-BAB0-4CED-8FD9-CD91CA48C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AB22-B172-47AB-AF31-2C7820256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9DFC-8390-4A96-BD7D-D8A501B4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1F37-A14A-40CB-892A-7F28A203E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B49B-AC3E-41A2-A01E-31966A58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BADF-8D61-431D-BBF0-DF43F4AD4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E970-155F-4573-8377-1D44630B7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27B2-5894-4DF3-8A5B-18B02E372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158A-BBE5-458B-96B2-E443EB83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AB66-CA45-46F5-8698-ACD05EF14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3004-E86C-45E6-A276-10FCE9FA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6050-2DF5-4183-B64A-251C709F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4D04-AE93-4D84-A509-94499AF61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F261-A0B3-4DB6-B7CB-F3D2398AE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6CC2-6F99-4231-B37E-754415791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0378-619E-49A8-BF4A-179921255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4320-0BBF-46BE-9E83-1D14B2488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5482-D912-4A38-A2A8-1837C37D2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6E69-B86F-4C19-AEFE-C971D7DA2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BE10-A904-4143-9831-27BBBC65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0748-C4E1-4373-86D4-C7A665EB5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51A3-BCD6-42E1-9411-131521C67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45A4-2BE4-4BB3-ACA2-2F5D2FA1B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A5BA-697A-4082-99F1-DD6B5E01E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11F9-2099-4EBA-8F2A-145D22E26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1840-2FAE-4A64-BBC9-71411D941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6E2F-C475-434A-9A09-A29D7054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61E5-5683-4F5A-903F-0A111EBD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30A1-2DA7-4B60-9509-F36C6223B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3450-BF13-4E79-B693-C09B9DA92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E8F0-4C61-416E-A4E5-6EFAC2342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F1D9-14E1-4A89-83DA-F9000860D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7B76-CC63-4151-80DB-36FDEF57C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47A1-B242-4364-B8C7-0226E496F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7958-F646-4BE5-849A-2900DB2C4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B871-D33F-41D9-8479-DD077E02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DCE9-DF08-4F9D-A02A-3B181093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4E19-C10A-4D43-8778-D63E1147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2D90-6FFB-4756-9395-280AFAA9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C592-3E55-4362-BB53-E99EF5FFA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F8E8-38A9-43B0-8955-83B0A3925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F081-DF14-4323-8146-CF069FEC0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CABB-EED8-4A29-8C4F-7A99F938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1045-000E-4171-A35E-439BF6F7E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7E5E-F0E4-41A7-8A26-E4BC7D2BF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2E2C-5DCA-419B-B0E2-31C9186C0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D7C0-E577-4E95-8D1B-DE298073B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E1F4-CC85-44B3-AFFB-D14F956B7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8DD6-1A96-498E-B4AC-BF16946E7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1BEC-1C26-4D6A-897C-0767F5B42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FA75-00CE-4E30-92AF-F2BE5A391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427C-FADE-4CEC-A099-972B57C4B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3C95-37E5-4B76-AC12-BAAE3F747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4057-32F0-4BB4-854F-7768F6E0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93BE-4408-44BB-8750-DCBC7E7E0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0F60-A2A0-4D3B-944F-BFACAF465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AC8C-2254-4A7E-B23F-13B785678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4FC2-2853-478C-B32B-31B8FAD2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4C5D-324F-42DE-8C8C-D014F5DD5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0A7E-4180-4C3C-906C-E0D6CF624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AE54-7B77-48DC-A514-19FA40B9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D765-E9E6-444C-899E-EA6DED1F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120C-D2D9-4B23-913B-A8639573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8CB8-1B1F-4884-A01E-7B3CF9877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1111-5797-47DD-8D75-CAEE8EAB0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10B1-E86A-49BF-B0B1-E86E9C16D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DDF1-C63E-49B6-82AD-C294FC74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A863-0A2D-488F-B886-2ABFA1432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091C-ED23-4A7B-864C-A8391A2F4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BB406-4B91-4358-A7E7-CC5366A76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AC914-A273-44A9-9037-D5B508D79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9BB00-9D89-40B2-ACD5-9EDAD229E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DAF0CE-1231-4580-A93F-0C1514BB0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AB610B-7148-4DE4-9C34-6F3691A74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C339BE8-0155-42B5-BC3A-E48AA635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2" r:id="rId2"/>
    <p:sldLayoutId id="2147484189" r:id="rId3"/>
    <p:sldLayoutId id="2147484183" r:id="rId4"/>
    <p:sldLayoutId id="2147484190" r:id="rId5"/>
    <p:sldLayoutId id="2147484184" r:id="rId6"/>
    <p:sldLayoutId id="2147484185" r:id="rId7"/>
    <p:sldLayoutId id="2147484191" r:id="rId8"/>
    <p:sldLayoutId id="2147484192" r:id="rId9"/>
    <p:sldLayoutId id="2147484186" r:id="rId10"/>
    <p:sldLayoutId id="21474841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4B6D8-21E6-433F-ABD4-E4383E557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51A2A-CF68-4A68-AD4B-D4733FB4C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6BDA3-D06B-4A37-960E-B85FF02C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359069-D557-4E76-A90B-F3857FD98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B0557A-F469-47B1-8A1D-DE2EFCA78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9B67D-314C-4755-AB41-CC75DD7E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0C8EA4-DCF7-4495-B639-DDFC90EFD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241C9-82DF-4909-8D8B-70D403780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357188" y="214313"/>
            <a:ext cx="83581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3200" b="1">
                <a:latin typeface="Georgia" pitchFamily="18" charset="0"/>
                <a:cs typeface="Times New Roman" pitchFamily="18" charset="0"/>
              </a:rPr>
              <a:t>Щоб здивуватись, потрібна мить, </a:t>
            </a:r>
            <a:endParaRPr lang="ru-RU" sz="3200">
              <a:latin typeface="Georgia" pitchFamily="18" charset="0"/>
            </a:endParaRPr>
          </a:p>
          <a:p>
            <a:pPr eaLnBrk="0" hangingPunct="0"/>
            <a:r>
              <a:rPr lang="uk-UA" sz="3200" b="1">
                <a:latin typeface="Georgia" pitchFamily="18" charset="0"/>
                <a:cs typeface="Times New Roman" pitchFamily="18" charset="0"/>
              </a:rPr>
              <a:t>а щоб зробити дивовижну річ, </a:t>
            </a:r>
            <a:endParaRPr lang="ru-RU" sz="3200">
              <a:latin typeface="Georgia" pitchFamily="18" charset="0"/>
            </a:endParaRPr>
          </a:p>
          <a:p>
            <a:pPr eaLnBrk="0" hangingPunct="0"/>
            <a:r>
              <a:rPr lang="uk-UA" sz="3200" b="1">
                <a:latin typeface="Georgia" pitchFamily="18" charset="0"/>
                <a:cs typeface="Times New Roman" pitchFamily="18" charset="0"/>
              </a:rPr>
              <a:t>потрібні роки</a:t>
            </a:r>
            <a:r>
              <a:rPr lang="ru-RU" sz="3200"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3200" b="1">
                <a:latin typeface="Georgia" pitchFamily="18" charset="0"/>
                <a:cs typeface="Times New Roman" pitchFamily="18" charset="0"/>
              </a:rPr>
              <a:t>терпіння й наполегливої праці.</a:t>
            </a:r>
            <a:endParaRPr lang="ru-RU" sz="3200">
              <a:latin typeface="Georgia" pitchFamily="18" charset="0"/>
            </a:endParaRPr>
          </a:p>
          <a:p>
            <a:pPr eaLnBrk="0" hangingPunct="0"/>
            <a:r>
              <a:rPr lang="uk-UA" sz="3200" b="1" i="1">
                <a:latin typeface="Georgia" pitchFamily="18" charset="0"/>
                <a:cs typeface="Times New Roman" pitchFamily="18" charset="0"/>
              </a:rPr>
              <a:t>                                                     Д.Гельвецій</a:t>
            </a:r>
            <a:endParaRPr lang="uk-UA" sz="3200">
              <a:latin typeface="Georgia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142875"/>
            <a:ext cx="8715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000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Предметний</a:t>
            </a: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 — складається </a:t>
            </a:r>
            <a:br>
              <a:rPr lang="uk-UA" sz="2800" dirty="0">
                <a:latin typeface="Arial Black" pitchFamily="34" charset="0"/>
                <a:ea typeface="+mj-ea"/>
                <a:cs typeface="+mj-cs"/>
              </a:rPr>
            </a:b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із зображення предметів побуту, знарядь праці, відпочинку, атрибутики театрального мистецтва, тощо. </a:t>
            </a:r>
            <a:r>
              <a:rPr lang="ru-RU" sz="280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800" dirty="0">
                <a:latin typeface="Arial Black" pitchFamily="34" charset="0"/>
                <a:ea typeface="+mj-ea"/>
                <a:cs typeface="+mj-cs"/>
              </a:rPr>
            </a:br>
            <a:endParaRPr lang="ru-RU" sz="28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9699" name="Picture 2" descr="Untitled-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143125"/>
            <a:ext cx="30416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Untitled-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25"/>
            <a:ext cx="27511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500063"/>
            <a:ext cx="87868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000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Каліграфічний</a:t>
            </a:r>
            <a:r>
              <a:rPr lang="uk-UA" sz="4000" dirty="0">
                <a:latin typeface="Arial Black" pitchFamily="34" charset="0"/>
                <a:ea typeface="+mj-ea"/>
                <a:cs typeface="+mj-cs"/>
              </a:rPr>
              <a:t> — утворюється з окремих літер або елементів тексту. </a:t>
            </a:r>
            <a:r>
              <a:rPr lang="ru-RU" sz="400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4000" dirty="0">
                <a:latin typeface="Arial Black" pitchFamily="34" charset="0"/>
                <a:ea typeface="+mj-ea"/>
                <a:cs typeface="+mj-cs"/>
              </a:rPr>
            </a:br>
            <a:endParaRPr lang="ru-RU" sz="40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0723" name="Picture 2" descr="Untitled-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643188"/>
            <a:ext cx="8580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214313"/>
            <a:ext cx="8715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Пейзажний</a:t>
            </a: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 — реалістичне або стилізоване зображення мотивів природи, архітектурних пам’яток тощо.</a:t>
            </a:r>
            <a:r>
              <a:rPr lang="ru-RU" sz="280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800" dirty="0">
                <a:latin typeface="Arial Black" pitchFamily="34" charset="0"/>
                <a:ea typeface="+mj-ea"/>
                <a:cs typeface="+mj-cs"/>
              </a:rPr>
            </a:br>
            <a:endParaRPr lang="ru-RU" sz="28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643063"/>
            <a:ext cx="7643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142875"/>
            <a:ext cx="871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Геральдичний</a:t>
            </a: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 — це композиція із зображенням гербів, орденів, медалей, емблем, значків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14500"/>
            <a:ext cx="785812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1285875"/>
            <a:ext cx="8715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Стрічковий </a:t>
            </a:r>
            <a:r>
              <a:rPr lang="uk-UA" sz="2800" b="1" dirty="0">
                <a:latin typeface="A Classic Pragmatica" pitchFamily="34" charset="0"/>
                <a:ea typeface="+mj-ea"/>
                <a:cs typeface="+mj-cs"/>
              </a:rPr>
              <a:t>— у вигляді прямої </a:t>
            </a:r>
            <a:br>
              <a:rPr lang="uk-UA" sz="2800" b="1" dirty="0">
                <a:latin typeface="A Classic Pragmatica" pitchFamily="34" charset="0"/>
                <a:ea typeface="+mj-ea"/>
                <a:cs typeface="+mj-cs"/>
              </a:rPr>
            </a:br>
            <a:r>
              <a:rPr lang="uk-UA" sz="2800" b="1" dirty="0">
                <a:latin typeface="A Classic Pragmatica" pitchFamily="34" charset="0"/>
                <a:ea typeface="+mj-ea"/>
                <a:cs typeface="+mj-cs"/>
              </a:rPr>
              <a:t>чи криволінійної орнаментальної смужки, що прикрашає середину виробу чи обрамлює його. </a:t>
            </a:r>
            <a:br>
              <a:rPr lang="uk-UA" sz="2800" b="1" dirty="0">
                <a:latin typeface="A Classic Pragmatica" pitchFamily="34" charset="0"/>
                <a:ea typeface="+mj-ea"/>
                <a:cs typeface="+mj-cs"/>
              </a:rPr>
            </a:br>
            <a:r>
              <a:rPr lang="uk-UA" sz="1200" dirty="0">
                <a:latin typeface="A Classic Pragmatica" pitchFamily="34" charset="0"/>
                <a:ea typeface="+mj-ea"/>
                <a:cs typeface="+mj-cs"/>
              </a:rPr>
              <a:t/>
            </a:r>
            <a:br>
              <a:rPr lang="uk-UA" sz="1200" dirty="0">
                <a:latin typeface="A Classic Pragmatica" pitchFamily="34" charset="0"/>
                <a:ea typeface="+mj-ea"/>
                <a:cs typeface="+mj-cs"/>
              </a:rPr>
            </a:br>
            <a:r>
              <a:rPr lang="uk-UA" sz="1200" dirty="0">
                <a:latin typeface="A Classic Pragmatica" pitchFamily="34" charset="0"/>
                <a:ea typeface="+mj-ea"/>
                <a:cs typeface="+mj-cs"/>
              </a:rPr>
              <a:t/>
            </a:r>
            <a:br>
              <a:rPr lang="uk-UA" sz="1200" dirty="0">
                <a:latin typeface="A Classic Pragmatica" pitchFamily="34" charset="0"/>
                <a:ea typeface="+mj-ea"/>
                <a:cs typeface="+mj-cs"/>
              </a:rPr>
            </a:br>
            <a:endParaRPr lang="uk-UA" sz="1200" dirty="0">
              <a:latin typeface="A Classic Pragmatica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uk-UA" sz="1200" dirty="0">
              <a:latin typeface="A Classic Pragmatica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uk-UA" sz="1200" dirty="0">
              <a:latin typeface="A Classic Pragmatica" pitchFamily="34" charset="0"/>
              <a:ea typeface="+mj-ea"/>
              <a:cs typeface="+mj-cs"/>
            </a:endParaRPr>
          </a:p>
        </p:txBody>
      </p:sp>
      <p:pic>
        <p:nvPicPr>
          <p:cNvPr id="33795" name="Picture 2" descr="Безимени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571875"/>
            <a:ext cx="42862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1428750" y="571500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4000">
                <a:solidFill>
                  <a:srgbClr val="C00000"/>
                </a:solidFill>
                <a:latin typeface="Arial Black" pitchFamily="34" charset="0"/>
              </a:rPr>
              <a:t>Типи орнаментів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solidFill>
                  <a:srgbClr val="000099"/>
                </a:solidFill>
                <a:latin typeface="Arial Black" pitchFamily="34" charset="0"/>
              </a:rPr>
              <a:t>Сітчастий</a:t>
            </a:r>
            <a:r>
              <a:rPr lang="uk-UA" smtClean="0">
                <a:latin typeface="A Classic Pragmatica" pitchFamily="34" charset="0"/>
              </a:rPr>
              <a:t> </a:t>
            </a:r>
            <a:r>
              <a:rPr lang="uk-UA" b="1" smtClean="0">
                <a:latin typeface="A Classic Pragmatica" pitchFamily="34" charset="0"/>
              </a:rPr>
              <a:t>— уся поверхня </a:t>
            </a:r>
            <a:br>
              <a:rPr lang="uk-UA" b="1" smtClean="0">
                <a:latin typeface="A Classic Pragmatica" pitchFamily="34" charset="0"/>
              </a:rPr>
            </a:br>
            <a:r>
              <a:rPr lang="uk-UA" b="1" smtClean="0">
                <a:latin typeface="A Classic Pragmatica" pitchFamily="34" charset="0"/>
              </a:rPr>
              <a:t>заповнена узором.</a:t>
            </a:r>
            <a:br>
              <a:rPr lang="uk-UA" b="1" smtClean="0">
                <a:latin typeface="A Classic Pragmatica" pitchFamily="34" charset="0"/>
              </a:rPr>
            </a:br>
            <a:r>
              <a:rPr lang="uk-UA" sz="1400" smtClean="0">
                <a:latin typeface="A Classic Pragmatica" pitchFamily="34" charset="0"/>
              </a:rPr>
              <a:t/>
            </a:r>
            <a:br>
              <a:rPr lang="uk-UA" sz="1400" smtClean="0">
                <a:latin typeface="A Classic Pragmatica" pitchFamily="34" charset="0"/>
              </a:rPr>
            </a:br>
            <a:endParaRPr lang="ru-RU" smtClean="0"/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1428750" y="571500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4000">
                <a:solidFill>
                  <a:srgbClr val="C00000"/>
                </a:solidFill>
                <a:latin typeface="Arial Black" pitchFamily="34" charset="0"/>
              </a:rPr>
              <a:t>Типи орнаментів</a:t>
            </a:r>
          </a:p>
        </p:txBody>
      </p:sp>
      <p:pic>
        <p:nvPicPr>
          <p:cNvPr id="34820" name="Picture 3" descr="Untitled-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071813"/>
            <a:ext cx="4286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r>
              <a:rPr lang="uk-UA" smtClean="0">
                <a:latin typeface="A Classic Pragmatica" pitchFamily="34" charset="0"/>
              </a:rPr>
              <a:t> </a:t>
            </a:r>
            <a:r>
              <a:rPr lang="uk-UA" smtClean="0">
                <a:solidFill>
                  <a:srgbClr val="000099"/>
                </a:solidFill>
                <a:latin typeface="Arial Black" pitchFamily="34" charset="0"/>
              </a:rPr>
              <a:t>Центричний (розетковий) </a:t>
            </a:r>
            <a:r>
              <a:rPr lang="uk-UA" b="1" smtClean="0">
                <a:latin typeface="A Classic Pragmatica" pitchFamily="34" charset="0"/>
              </a:rPr>
              <a:t>— окремі елементи орнаменту вписані </a:t>
            </a:r>
            <a:br>
              <a:rPr lang="uk-UA" b="1" smtClean="0">
                <a:latin typeface="A Classic Pragmatica" pitchFamily="34" charset="0"/>
              </a:rPr>
            </a:br>
            <a:r>
              <a:rPr lang="uk-UA" b="1" smtClean="0">
                <a:latin typeface="A Classic Pragmatica" pitchFamily="34" charset="0"/>
              </a:rPr>
              <a:t>у квадрат, коло, ромб або інший багатокутник, розташований у центрі. </a:t>
            </a:r>
            <a:r>
              <a:rPr lang="ru-RU" b="1" smtClean="0">
                <a:latin typeface="A Classic Pragmatica" pitchFamily="34" charset="0"/>
              </a:rPr>
              <a:t/>
            </a:r>
            <a:br>
              <a:rPr lang="ru-RU" b="1" smtClean="0">
                <a:latin typeface="A Classic Pragmatica" pitchFamily="34" charset="0"/>
              </a:rPr>
            </a:br>
            <a:endParaRPr lang="ru-RU" b="1" smtClean="0">
              <a:latin typeface="A Classic Pragmatica" pitchFamily="34" charset="0"/>
            </a:endParaRPr>
          </a:p>
          <a:p>
            <a:endParaRPr lang="ru-RU" smtClean="0"/>
          </a:p>
        </p:txBody>
      </p:sp>
      <p:sp>
        <p:nvSpPr>
          <p:cNvPr id="35843" name="Заголовок 3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uk-UA" sz="4000" smtClean="0">
                <a:solidFill>
                  <a:srgbClr val="C00000"/>
                </a:solidFill>
                <a:latin typeface="Arial Black" pitchFamily="34" charset="0"/>
              </a:rPr>
              <a:t>Типи орнаментів</a:t>
            </a:r>
          </a:p>
        </p:txBody>
      </p:sp>
      <p:pic>
        <p:nvPicPr>
          <p:cNvPr id="35844" name="Picture 4" descr="Урок 10, на стр 3 - центричный орнам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64331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2" descr="F:\Урок и презентаця Комп.особ.орн.Проек.оранмента\Рушники ФЛАГ фото\P9100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42875" y="142875"/>
            <a:ext cx="8786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Композиція</a:t>
            </a:r>
            <a:r>
              <a:rPr lang="uk-UA" sz="3200" dirty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 — це творче поєднання елементів узору, об’єднаних змістом, кольором, формою. </a:t>
            </a:r>
          </a:p>
        </p:txBody>
      </p:sp>
      <p:sp>
        <p:nvSpPr>
          <p:cNvPr id="37891" name="Подзаголовок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4313" y="2214563"/>
            <a:ext cx="8715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3200" b="1">
                <a:solidFill>
                  <a:srgbClr val="7030A0"/>
                </a:solidFill>
                <a:latin typeface="A Classic Pragmatica" pitchFamily="34" charset="0"/>
              </a:rPr>
              <a:t>Основними правилами композиційної побудови для вишивання є: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3100" b="1">
                <a:latin typeface="A Classic Pragmatica" pitchFamily="34" charset="0"/>
              </a:rPr>
              <a:t> відповідність основній темі;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3100" b="1">
                <a:latin typeface="A Classic Pragmatica" pitchFamily="34" charset="0"/>
              </a:rPr>
              <a:t> знаходження композиційного центра;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3100" b="1">
                <a:latin typeface="A Classic Pragmatica" pitchFamily="34" charset="0"/>
              </a:rPr>
              <a:t> пропорційність і симетричність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uk-UA" sz="3100" b="1">
                <a:latin typeface="A Classic Pragmatica" pitchFamily="34" charset="0"/>
              </a:rPr>
              <a:t>   розташування елементів узору;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3100" b="1">
                <a:latin typeface="A Classic Pragmatica" pitchFamily="34" charset="0"/>
              </a:rPr>
              <a:t> рівновага й закон ритму.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A Classic Pragma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85750" y="0"/>
            <a:ext cx="8501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>
                <a:solidFill>
                  <a:srgbClr val="FF0000"/>
                </a:solidFill>
                <a:latin typeface="Arial Black" pitchFamily="34" charset="0"/>
              </a:rPr>
              <a:t>Приклади композицій</a:t>
            </a:r>
            <a:endParaRPr lang="ru-RU" sz="44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8915" name="Picture 2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86439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42852"/>
            <a:ext cx="75114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«Візерунок настрою»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8786812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313" y="214313"/>
            <a:ext cx="8715375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smtClean="0">
                <a:solidFill>
                  <a:srgbClr val="006600"/>
                </a:solidFill>
                <a:latin typeface="Arial Black" pitchFamily="34" charset="0"/>
              </a:rPr>
              <a:t>Орнаменти та види орнаментів. </a:t>
            </a:r>
            <a:r>
              <a:rPr lang="uk-UA" sz="3600" smtClean="0">
                <a:solidFill>
                  <a:srgbClr val="000099"/>
                </a:solidFill>
                <a:latin typeface="Arial Black" pitchFamily="34" charset="0"/>
              </a:rPr>
              <a:t>Рапорт.</a:t>
            </a:r>
            <a:r>
              <a:rPr lang="uk-UA" sz="3600" smtClean="0">
                <a:latin typeface="Arial Black" pitchFamily="34" charset="0"/>
              </a:rPr>
              <a:t> </a:t>
            </a:r>
            <a:r>
              <a:rPr lang="uk-UA" sz="3600" smtClean="0">
                <a:solidFill>
                  <a:srgbClr val="C00000"/>
                </a:solidFill>
                <a:latin typeface="Arial Black" pitchFamily="34" charset="0"/>
              </a:rPr>
              <a:t>Композиція у вишивці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285875"/>
            <a:ext cx="5715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2875" y="857250"/>
            <a:ext cx="30337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214688" y="857250"/>
            <a:ext cx="3095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000500"/>
            <a:ext cx="435768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42875" y="4000500"/>
            <a:ext cx="4357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854075"/>
            <a:ext cx="26050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42875" y="0"/>
            <a:ext cx="8786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>
                <a:solidFill>
                  <a:srgbClr val="FF0000"/>
                </a:solidFill>
                <a:latin typeface="Arial Black" pitchFamily="34" charset="0"/>
              </a:rPr>
              <a:t>Приклади орнаментів</a:t>
            </a:r>
            <a:endParaRPr lang="ru-RU" sz="48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42875" y="214313"/>
            <a:ext cx="60007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uk-UA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Орнамент</a:t>
            </a:r>
            <a:r>
              <a:rPr lang="uk-UA" sz="32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>
                <a:ea typeface="Calibri" pitchFamily="34" charset="0"/>
                <a:cs typeface="Times New Roman" pitchFamily="18" charset="0"/>
              </a:rPr>
              <a:t>—</a:t>
            </a:r>
            <a:r>
              <a:rPr lang="uk-UA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декоративна композиція, яка складається з елементів, що ритмічно повторюються, чергуються. Частину художніх елементів, які ритмічно повторюються по всій довжині і ширині, називають </a:t>
            </a:r>
            <a:r>
              <a:rPr lang="uk-UA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рапортом.</a:t>
            </a:r>
          </a:p>
          <a:p>
            <a:pPr indent="449263" eaLnBrk="0" hangingPunct="0"/>
            <a:r>
              <a:rPr lang="uk-UA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перекладі з латинської мови слово </a:t>
            </a:r>
            <a:r>
              <a:rPr lang="uk-UA" sz="3200"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орнамент</a:t>
            </a:r>
            <a:r>
              <a:rPr lang="uk-UA" sz="3200"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означає </a:t>
            </a:r>
            <a:r>
              <a:rPr lang="uk-UA" sz="3200"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прикраса</a:t>
            </a:r>
            <a:r>
              <a:rPr lang="uk-UA" sz="3200"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Picture 2" descr="C:\Documents and Settings\Admin\Мои документы\Мои рисунки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0"/>
            <a:ext cx="300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142875"/>
            <a:ext cx="8715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Геометричний орнамент </a:t>
            </a:r>
            <a:r>
              <a:rPr lang="uk-UA" sz="2800" b="1" dirty="0">
                <a:latin typeface="A Classic Pragmatica" pitchFamily="34" charset="0"/>
                <a:ea typeface="+mj-ea"/>
                <a:cs typeface="+mj-cs"/>
              </a:rPr>
              <a:t>— складається з поєднаних у кольорі геометричних елементів, які чітко чергуються</a:t>
            </a:r>
            <a:r>
              <a:rPr lang="ru-RU" sz="2800" b="1" dirty="0">
                <a:latin typeface="A Classic Pragmatica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25"/>
            <a:ext cx="8572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142875"/>
            <a:ext cx="8715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000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Рослинний</a:t>
            </a: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 — складається </a:t>
            </a:r>
            <a:br>
              <a:rPr lang="uk-UA" sz="2800" dirty="0">
                <a:latin typeface="Arial Black" pitchFamily="34" charset="0"/>
                <a:ea typeface="+mj-ea"/>
                <a:cs typeface="+mj-cs"/>
              </a:rPr>
            </a:b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з рослинних елементів, декоративно стилізованих квітів, листя, гілок тощо. </a:t>
            </a:r>
            <a:r>
              <a:rPr lang="ru-RU" sz="280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800" dirty="0">
                <a:latin typeface="Arial Black" pitchFamily="34" charset="0"/>
                <a:ea typeface="+mj-ea"/>
                <a:cs typeface="+mj-cs"/>
              </a:rPr>
            </a:br>
            <a:endParaRPr lang="ru-RU" sz="28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6627" name="Picture 2" descr="Untitled-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85938"/>
            <a:ext cx="86280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142875"/>
            <a:ext cx="871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000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Зооморфний</a:t>
            </a: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 — характеризується орнаментальними композиціями, як реалістичними, так і стилізованими зображеннями птахів, тварин, риби. </a:t>
            </a:r>
            <a:r>
              <a:rPr lang="ru-RU" sz="280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800" dirty="0">
                <a:latin typeface="Arial Black" pitchFamily="34" charset="0"/>
                <a:ea typeface="+mj-ea"/>
                <a:cs typeface="+mj-cs"/>
              </a:rPr>
            </a:br>
            <a:endParaRPr lang="ru-RU" sz="28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7651" name="Picture 2" descr="Untitled-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71688"/>
            <a:ext cx="8501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42875" y="142875"/>
            <a:ext cx="8786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dirty="0">
                <a:solidFill>
                  <a:srgbClr val="006600"/>
                </a:solidFill>
                <a:latin typeface="Arial Black" pitchFamily="34" charset="0"/>
                <a:ea typeface="+mj-ea"/>
                <a:cs typeface="+mj-cs"/>
              </a:rPr>
              <a:t>Антропоморфний</a:t>
            </a:r>
            <a:r>
              <a:rPr lang="uk-UA" sz="2800" dirty="0">
                <a:latin typeface="Arial Black" pitchFamily="34" charset="0"/>
                <a:ea typeface="+mj-ea"/>
                <a:cs typeface="+mj-cs"/>
              </a:rPr>
              <a:t> — стилізоване зображення силуетів людей.</a:t>
            </a:r>
            <a:r>
              <a:rPr lang="ru-RU" sz="280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800" dirty="0">
                <a:latin typeface="Arial Black" pitchFamily="34" charset="0"/>
                <a:ea typeface="+mj-ea"/>
                <a:cs typeface="+mj-cs"/>
              </a:rPr>
            </a:br>
            <a:endParaRPr lang="ru-RU" sz="28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8675" name="Picture 2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285875"/>
            <a:ext cx="50720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828SlideId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019SlideId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022SlideId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028SlideId2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032SlideId2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048SlideId2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056SlideId2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12SlideId2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111SlideId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123SlideId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834SlideId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96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96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96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96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96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4926SlideId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216175014SlideId261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4F4F4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244</Words>
  <Application>Microsoft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19</vt:i4>
      </vt:variant>
    </vt:vector>
  </HeadingPairs>
  <TitlesOfParts>
    <vt:vector size="42" baseType="lpstr">
      <vt:lpstr>Arial</vt:lpstr>
      <vt:lpstr>Calibri</vt:lpstr>
      <vt:lpstr>Franklin Gothic Book</vt:lpstr>
      <vt:lpstr>Wingdings 2</vt:lpstr>
      <vt:lpstr>Georgia</vt:lpstr>
      <vt:lpstr>Times New Roman</vt:lpstr>
      <vt:lpstr>Arial Black</vt:lpstr>
      <vt:lpstr>A Classic Pragmatica</vt:lpstr>
      <vt:lpstr>Wingdings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14_Тема Office</vt:lpstr>
      <vt:lpstr>15_Тема Office</vt:lpstr>
      <vt:lpstr>Техническая</vt:lpstr>
      <vt:lpstr>Слайд 1</vt:lpstr>
      <vt:lpstr>Слайд 2</vt:lpstr>
      <vt:lpstr>Орнаменти та види орнаментів. Рапорт. Композиція у вишивці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Типи орнаментів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34</cp:revision>
  <dcterms:created xsi:type="dcterms:W3CDTF">1601-01-01T00:00:00Z</dcterms:created>
  <dcterms:modified xsi:type="dcterms:W3CDTF">2015-01-25T10:10:01Z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_Export_sFileName">
    <vt:lpwstr>D:\Труд 5-6 класс\ГОТОВОЕ НА ДИСК ТРУД 5-6 КЛАССЫ ДЕВОЧКИ\Урок 10_6 Орнамент и виды орнаментов\P-Урок 10_6 Орнамент и виды орнаментов.Ppt</vt:lpwstr>
  </property>
</Properties>
</file>